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6" r:id="rId3"/>
    <p:sldId id="280" r:id="rId4"/>
    <p:sldId id="259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8A2ABD-94DB-44DB-8E3F-FA9787BE1D05}">
          <p14:sldIdLst>
            <p14:sldId id="256"/>
            <p14:sldId id="276"/>
            <p14:sldId id="280"/>
            <p14:sldId id="259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1412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E81EE9-E6F0-46CD-9F24-6FDFF4976B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A90AA2-0C64-4A57-81FB-D843F42BE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2F1ED-A082-4287-AAE9-4A10E9F10F15}" type="datetimeFigureOut">
              <a:rPr lang="en-IN" smtClean="0"/>
              <a:t>26-11-2020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59708-1A35-4568-9C61-248EEE2CE7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64907-0411-44C7-B65E-C6CA43BFC3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09C77-1AB4-467E-913B-6E07E46CC5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2276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E9EC2-4B1F-443C-992C-733FE06C3564}" type="datetimeFigureOut">
              <a:rPr lang="en-IN" smtClean="0"/>
              <a:t>26-11-2020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D63E5-F7EE-4E55-994D-32A8611DA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7107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83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5336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528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275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2411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5656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616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065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0976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902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1979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833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481-FECF-42DC-8DF2-5D91FC369EEC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29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AC5-8F0A-4B04-84EF-B94FF6F47FA9}" type="datetime1">
              <a:rPr lang="en-IN" smtClean="0"/>
              <a:t>26-11-2020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25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032B3-9AB0-46CC-9D45-04D2CAB4ACC1}" type="datetime1">
              <a:rPr lang="en-IN" smtClean="0"/>
              <a:t>26-11-2020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396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051FC-9C18-4D28-9A4D-F3BAA2C90CEF}" type="datetime1">
              <a:rPr lang="en-IN" smtClean="0"/>
              <a:t>26-11-2020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6948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3FA0-E0AC-4F39-8E45-5E13F5263A4A}" type="datetime1">
              <a:rPr lang="en-IN" smtClean="0"/>
              <a:t>26-11-2020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139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B845-7F97-4C90-A6AC-FAD850FE91EC}" type="datetime1">
              <a:rPr lang="en-IN" smtClean="0"/>
              <a:t>26-11-2020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311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1535-E828-445F-935F-AC5C468282F9}" type="datetime1">
              <a:rPr lang="en-IN" smtClean="0"/>
              <a:t>26-11-2020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417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90F2B-B939-40F4-81FD-6CF185EDCD2B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450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8DA9-49A2-4EB5-9B52-01822F4C9F5C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10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620-8606-42BD-AC4B-54B250D9BF23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17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A429-BB17-47F1-A82B-3E352E77D2FF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20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282-FE5C-4C7B-BAB5-BE5B189BE026}" type="datetime1">
              <a:rPr lang="en-IN" smtClean="0"/>
              <a:t>26-11-2020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73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D2EB-5097-4992-A6BE-233E4AD11379}" type="datetime1">
              <a:rPr lang="en-IN" smtClean="0"/>
              <a:t>26-11-2020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68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6BDA4-ABAC-4CA6-BF64-2204DEB87CE8}" type="datetime1">
              <a:rPr lang="en-IN" smtClean="0"/>
              <a:t>26-11-2020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80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298D-635C-4D42-9C9E-C46606E80109}" type="datetime1">
              <a:rPr lang="en-IN" smtClean="0"/>
              <a:t>26-11-2020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15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9036-C159-45E9-A152-5235DF0E649C}" type="datetime1">
              <a:rPr lang="en-IN" smtClean="0"/>
              <a:t>26-11-2020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40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AE63-04FD-444C-B3D4-1B4A8BE7344A}" type="datetime1">
              <a:rPr lang="en-IN" smtClean="0"/>
              <a:t>26-11-2020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96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F1BBB61-AD7D-40B6-87B4-95E53D7AF5F6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807802E-D531-4B88-B874-55D786B73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316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DB46-3B59-441C-938F-92B2E6326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2" y="198648"/>
            <a:ext cx="9440034" cy="1828801"/>
          </a:xfrm>
        </p:spPr>
        <p:txBody>
          <a:bodyPr/>
          <a:lstStyle/>
          <a:p>
            <a:r>
              <a:rPr lang="en-IN" dirty="0"/>
              <a:t>Production of </a:t>
            </a:r>
            <a:r>
              <a:rPr lang="en-GB" baseline="30000" dirty="0"/>
              <a:t>42</a:t>
            </a:r>
            <a:r>
              <a:rPr lang="en-GB" dirty="0"/>
              <a:t>Ti</a:t>
            </a:r>
            <a:r>
              <a:rPr lang="en-IN" dirty="0"/>
              <a:t> with LISE Spectrometer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0D47-4391-4943-A1FD-AD812E91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08" y="2091926"/>
            <a:ext cx="9752381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2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42C6-AD93-46C6-9213-52D8AFFB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0268"/>
            <a:ext cx="10353762" cy="970450"/>
          </a:xfrm>
        </p:spPr>
        <p:txBody>
          <a:bodyPr>
            <a:norm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ΔΕ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TOF </a:t>
            </a:r>
            <a:r>
              <a:rPr lang="en-GB" sz="4000" dirty="0"/>
              <a:t>Fragment Identification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77F91-C5F9-4E27-8C34-9F7A96BD4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" y="1783359"/>
            <a:ext cx="5972252" cy="3340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F602A-3BCB-4DD7-A9A1-E0C010BF3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06" y="1783358"/>
            <a:ext cx="5991202" cy="3340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F7FCB3-9DAC-4902-A801-A7393D207102}"/>
              </a:ext>
            </a:extLst>
          </p:cNvPr>
          <p:cNvSpPr txBox="1"/>
          <p:nvPr/>
        </p:nvSpPr>
        <p:spPr>
          <a:xfrm>
            <a:off x="1796032" y="5351796"/>
            <a:ext cx="262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Calculated Distribution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29D1E6-F2D5-4F1E-91FA-647D668FEC07}"/>
              </a:ext>
            </a:extLst>
          </p:cNvPr>
          <p:cNvSpPr txBox="1"/>
          <p:nvPr/>
        </p:nvSpPr>
        <p:spPr>
          <a:xfrm>
            <a:off x="7768285" y="5351796"/>
            <a:ext cx="262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Monte Carlo Simulation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9BCA-42FD-4CC2-9933-BA34C6495777}"/>
              </a:ext>
            </a:extLst>
          </p:cNvPr>
          <p:cNvSpPr txBox="1"/>
          <p:nvPr/>
        </p:nvSpPr>
        <p:spPr>
          <a:xfrm>
            <a:off x="3489290" y="5696141"/>
            <a:ext cx="5301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Production of </a:t>
            </a:r>
            <a:r>
              <a:rPr lang="fr-FR" sz="1800" b="1" baseline="30000" dirty="0"/>
              <a:t>42</a:t>
            </a:r>
            <a:r>
              <a:rPr lang="fr-FR" sz="1800" b="1" dirty="0"/>
              <a:t>Ti</a:t>
            </a:r>
            <a:r>
              <a:rPr lang="en-GB" dirty="0"/>
              <a:t> = 1.54e+4 </a:t>
            </a:r>
            <a:r>
              <a:rPr lang="en-GB" dirty="0" err="1"/>
              <a:t>pps</a:t>
            </a:r>
            <a:endParaRPr lang="en-GB" dirty="0"/>
          </a:p>
          <a:p>
            <a:pPr algn="ctr"/>
            <a:r>
              <a:rPr lang="en-GB" dirty="0"/>
              <a:t>Production of impurity </a:t>
            </a:r>
          </a:p>
          <a:p>
            <a:pPr algn="ctr"/>
            <a:r>
              <a:rPr lang="en-GB" dirty="0"/>
              <a:t>43V = 0.715 </a:t>
            </a:r>
            <a:r>
              <a:rPr lang="en-GB" dirty="0" err="1"/>
              <a:t>pps</a:t>
            </a:r>
            <a:r>
              <a:rPr lang="en-GB" dirty="0"/>
              <a:t> &amp; 41Sc = 0.91 </a:t>
            </a:r>
            <a:r>
              <a:rPr lang="en-GB" dirty="0" err="1"/>
              <a:t>pps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6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42C6-AD93-46C6-9213-52D8AFFB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2705"/>
            <a:ext cx="10353762" cy="970450"/>
          </a:xfrm>
        </p:spPr>
        <p:txBody>
          <a:bodyPr/>
          <a:lstStyle/>
          <a:p>
            <a:r>
              <a:rPr lang="en-GB" dirty="0"/>
              <a:t>Ion Implantation in the Tape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9855D0-73D7-4FE6-8990-78027A025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58" y="1171958"/>
            <a:ext cx="9423633" cy="52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67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42C6-AD93-46C6-9213-52D8AFFB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0268"/>
            <a:ext cx="10353762" cy="970450"/>
          </a:xfrm>
        </p:spPr>
        <p:txBody>
          <a:bodyPr>
            <a:norm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ΔΕ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TOF </a:t>
            </a:r>
            <a:r>
              <a:rPr lang="en-GB" sz="4000" dirty="0"/>
              <a:t>Fragment Identification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29D1E6-F2D5-4F1E-91FA-647D668FEC07}"/>
              </a:ext>
            </a:extLst>
          </p:cNvPr>
          <p:cNvSpPr txBox="1"/>
          <p:nvPr/>
        </p:nvSpPr>
        <p:spPr>
          <a:xfrm>
            <a:off x="1036685" y="5208000"/>
            <a:ext cx="262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Wegde</a:t>
            </a:r>
            <a:r>
              <a:rPr lang="en-GB" dirty="0"/>
              <a:t> = 750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9BCA-42FD-4CC2-9933-BA34C6495777}"/>
              </a:ext>
            </a:extLst>
          </p:cNvPr>
          <p:cNvSpPr txBox="1"/>
          <p:nvPr/>
        </p:nvSpPr>
        <p:spPr>
          <a:xfrm>
            <a:off x="3445084" y="5222245"/>
            <a:ext cx="8343262" cy="11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dirty="0"/>
              <a:t>Production of </a:t>
            </a:r>
            <a:r>
              <a:rPr lang="fr-FR" sz="1800" b="1" baseline="30000" dirty="0"/>
              <a:t>42</a:t>
            </a:r>
            <a:r>
              <a:rPr lang="fr-FR" sz="1800" b="1" dirty="0"/>
              <a:t>Ti</a:t>
            </a:r>
            <a:r>
              <a:rPr lang="en-GB" dirty="0"/>
              <a:t> = 1.3e+4 </a:t>
            </a:r>
            <a:r>
              <a:rPr lang="en-GB" dirty="0" err="1"/>
              <a:t>pps</a:t>
            </a:r>
            <a:endParaRPr lang="en-GB" dirty="0"/>
          </a:p>
          <a:p>
            <a:pPr algn="ctr">
              <a:lnSpc>
                <a:spcPct val="200000"/>
              </a:lnSpc>
            </a:pPr>
            <a:r>
              <a:rPr lang="en-GB" dirty="0"/>
              <a:t>Production of impurity: 43V = 0.0198 </a:t>
            </a:r>
            <a:r>
              <a:rPr lang="en-GB" dirty="0" err="1"/>
              <a:t>pps</a:t>
            </a:r>
            <a:r>
              <a:rPr lang="en-GB" dirty="0"/>
              <a:t> &amp; 41Sc = 9.79e-12 </a:t>
            </a:r>
            <a:r>
              <a:rPr lang="en-GB" dirty="0" err="1"/>
              <a:t>pps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12A01-6540-4D95-A40C-C38AEF0E8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96"/>
          <a:stretch/>
        </p:blipFill>
        <p:spPr>
          <a:xfrm>
            <a:off x="609813" y="1555063"/>
            <a:ext cx="3951215" cy="3480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48C57-E04A-4CE7-9004-7A6FE18A9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71" y="1522814"/>
            <a:ext cx="6298210" cy="351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5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C14DF3-6C6A-4038-93C5-630F67C2FCFB}"/>
              </a:ext>
            </a:extLst>
          </p:cNvPr>
          <p:cNvSpPr txBox="1"/>
          <p:nvPr/>
        </p:nvSpPr>
        <p:spPr>
          <a:xfrm>
            <a:off x="696097" y="691980"/>
            <a:ext cx="1079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Conclusion for Lise Spectrometer and Lise++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5EDDB-0E97-4233-ADFD-7C332A4B8DB1}"/>
              </a:ext>
            </a:extLst>
          </p:cNvPr>
          <p:cNvSpPr txBox="1"/>
          <p:nvPr/>
        </p:nvSpPr>
        <p:spPr>
          <a:xfrm>
            <a:off x="696097" y="3136612"/>
            <a:ext cx="10799806" cy="145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purified beam can help for studies of super allowed transitions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Implantation at optimised depth</a:t>
            </a:r>
          </a:p>
        </p:txBody>
      </p:sp>
    </p:spTree>
    <p:extLst>
      <p:ext uri="{BB962C8B-B14F-4D97-AF65-F5344CB8AC3E}">
        <p14:creationId xmlns:p14="http://schemas.microsoft.com/office/powerpoint/2010/main" val="137007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E658E0B-7075-44E7-A913-0290ECE58D0E}"/>
              </a:ext>
            </a:extLst>
          </p:cNvPr>
          <p:cNvSpPr txBox="1"/>
          <p:nvPr/>
        </p:nvSpPr>
        <p:spPr>
          <a:xfrm>
            <a:off x="1179538" y="3678701"/>
            <a:ext cx="36529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Components: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Magnetic Dipoles &amp; Quadrupoles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Slits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Wein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Detectors</a:t>
            </a:r>
            <a:endParaRPr lang="en-IN" sz="20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0E4E1D3-0693-4456-AD03-475F0264A383}"/>
              </a:ext>
            </a:extLst>
          </p:cNvPr>
          <p:cNvSpPr txBox="1">
            <a:spLocks/>
          </p:cNvSpPr>
          <p:nvPr/>
        </p:nvSpPr>
        <p:spPr>
          <a:xfrm>
            <a:off x="1055869" y="189537"/>
            <a:ext cx="10353762" cy="7621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dirty="0"/>
              <a:t>Lise Spectrometer</a:t>
            </a:r>
          </a:p>
        </p:txBody>
      </p:sp>
      <p:grpSp>
        <p:nvGrpSpPr>
          <p:cNvPr id="50" name="Groupe 7">
            <a:extLst>
              <a:ext uri="{FF2B5EF4-FFF2-40B4-BE49-F238E27FC236}">
                <a16:creationId xmlns:a16="http://schemas.microsoft.com/office/drawing/2014/main" id="{80F309D2-B822-4DED-A700-A8163D4D1172}"/>
              </a:ext>
            </a:extLst>
          </p:cNvPr>
          <p:cNvGrpSpPr/>
          <p:nvPr/>
        </p:nvGrpSpPr>
        <p:grpSpPr>
          <a:xfrm>
            <a:off x="3842952" y="3581435"/>
            <a:ext cx="7936986" cy="2862322"/>
            <a:chOff x="143631" y="2809819"/>
            <a:chExt cx="7539869" cy="2604124"/>
          </a:xfrm>
        </p:grpSpPr>
        <p:grpSp>
          <p:nvGrpSpPr>
            <p:cNvPr id="51" name="Groupe 66">
              <a:extLst>
                <a:ext uri="{FF2B5EF4-FFF2-40B4-BE49-F238E27FC236}">
                  <a16:creationId xmlns:a16="http://schemas.microsoft.com/office/drawing/2014/main" id="{F10FB813-E619-40AD-8717-B2E5C31E81D7}"/>
                </a:ext>
              </a:extLst>
            </p:cNvPr>
            <p:cNvGrpSpPr/>
            <p:nvPr/>
          </p:nvGrpSpPr>
          <p:grpSpPr>
            <a:xfrm>
              <a:off x="143631" y="2809819"/>
              <a:ext cx="7539869" cy="2604124"/>
              <a:chOff x="8217466" y="389209"/>
              <a:chExt cx="7539869" cy="2604124"/>
            </a:xfrm>
          </p:grpSpPr>
          <p:grpSp>
            <p:nvGrpSpPr>
              <p:cNvPr id="61" name="Groupe 77">
                <a:extLst>
                  <a:ext uri="{FF2B5EF4-FFF2-40B4-BE49-F238E27FC236}">
                    <a16:creationId xmlns:a16="http://schemas.microsoft.com/office/drawing/2014/main" id="{54A2BA27-4FF9-421F-9963-6F11ADBD6357}"/>
                  </a:ext>
                </a:extLst>
              </p:cNvPr>
              <p:cNvGrpSpPr/>
              <p:nvPr/>
            </p:nvGrpSpPr>
            <p:grpSpPr>
              <a:xfrm>
                <a:off x="8739739" y="593763"/>
                <a:ext cx="7017596" cy="2399570"/>
                <a:chOff x="8739739" y="593763"/>
                <a:chExt cx="7017596" cy="2399570"/>
              </a:xfrm>
            </p:grpSpPr>
            <p:pic>
              <p:nvPicPr>
                <p:cNvPr id="64" name="Image 101">
                  <a:extLst>
                    <a:ext uri="{FF2B5EF4-FFF2-40B4-BE49-F238E27FC236}">
                      <a16:creationId xmlns:a16="http://schemas.microsoft.com/office/drawing/2014/main" id="{B1469577-B6DE-4FC8-9C7E-641AA9B78B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/>
                <a:srcRect l="17789" t="24798" r="1091" b="1428"/>
                <a:stretch/>
              </p:blipFill>
              <p:spPr bwMode="auto">
                <a:xfrm>
                  <a:off x="8739739" y="593763"/>
                  <a:ext cx="7017596" cy="23995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5" name="ZoneTexte 103">
                  <a:extLst>
                    <a:ext uri="{FF2B5EF4-FFF2-40B4-BE49-F238E27FC236}">
                      <a16:creationId xmlns:a16="http://schemas.microsoft.com/office/drawing/2014/main" id="{1AA7674F-6E34-48F6-BF06-EEFE406E084B}"/>
                    </a:ext>
                  </a:extLst>
                </p:cNvPr>
                <p:cNvSpPr txBox="1"/>
                <p:nvPr/>
              </p:nvSpPr>
              <p:spPr>
                <a:xfrm>
                  <a:off x="9614047" y="788953"/>
                  <a:ext cx="59907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dirty="0">
                      <a:solidFill>
                        <a:srgbClr val="FF0000"/>
                      </a:solidFill>
                    </a:rPr>
                    <a:t>Target</a:t>
                  </a:r>
                </a:p>
              </p:txBody>
            </p:sp>
            <p:cxnSp>
              <p:nvCxnSpPr>
                <p:cNvPr id="66" name="Connecteur droit avec flèche 104">
                  <a:extLst>
                    <a:ext uri="{FF2B5EF4-FFF2-40B4-BE49-F238E27FC236}">
                      <a16:creationId xmlns:a16="http://schemas.microsoft.com/office/drawing/2014/main" id="{F12412D6-CD37-4949-B84C-B4A462A81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54776" y="1074935"/>
                  <a:ext cx="498574" cy="61974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9BAA09D-2D91-4C52-AE09-0424559437B7}"/>
                    </a:ext>
                  </a:extLst>
                </p:cNvPr>
                <p:cNvSpPr/>
                <p:nvPr/>
              </p:nvSpPr>
              <p:spPr>
                <a:xfrm>
                  <a:off x="9220175" y="2282211"/>
                  <a:ext cx="349455" cy="2154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400" b="1" dirty="0">
                      <a:solidFill>
                        <a:srgbClr val="FF0000"/>
                      </a:solidFill>
                    </a:rPr>
                    <a:t>DP1</a:t>
                  </a:r>
                  <a:endParaRPr lang="en-GB" sz="1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8" name="ZoneTexte 106">
                  <a:extLst>
                    <a:ext uri="{FF2B5EF4-FFF2-40B4-BE49-F238E27FC236}">
                      <a16:creationId xmlns:a16="http://schemas.microsoft.com/office/drawing/2014/main" id="{239C4315-E76C-4B85-9BE0-3D89EAD69684}"/>
                    </a:ext>
                  </a:extLst>
                </p:cNvPr>
                <p:cNvSpPr txBox="1"/>
                <p:nvPr/>
              </p:nvSpPr>
              <p:spPr>
                <a:xfrm>
                  <a:off x="9887277" y="1616055"/>
                  <a:ext cx="4748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200" dirty="0" err="1">
                      <a:solidFill>
                        <a:schemeClr val="bg1"/>
                      </a:solidFill>
                    </a:rPr>
                    <a:t>Slits</a:t>
                  </a:r>
                  <a:endParaRPr lang="fr-FR" sz="12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fr-FR" sz="1200" dirty="0">
                      <a:solidFill>
                        <a:schemeClr val="bg1"/>
                      </a:solidFill>
                    </a:rPr>
                    <a:t>31</a:t>
                  </a:r>
                </a:p>
              </p:txBody>
            </p:sp>
            <p:cxnSp>
              <p:nvCxnSpPr>
                <p:cNvPr id="69" name="Connecteur droit avec flèche 107">
                  <a:extLst>
                    <a:ext uri="{FF2B5EF4-FFF2-40B4-BE49-F238E27FC236}">
                      <a16:creationId xmlns:a16="http://schemas.microsoft.com/office/drawing/2014/main" id="{245D8BFF-1F76-45CD-A42A-5F5D5CB539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138634" y="2087003"/>
                  <a:ext cx="13078" cy="370827"/>
                </a:xfrm>
                <a:prstGeom prst="straightConnector1">
                  <a:avLst/>
                </a:prstGeom>
                <a:ln>
                  <a:headEnd type="oval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ZoneTexte 108">
                  <a:extLst>
                    <a:ext uri="{FF2B5EF4-FFF2-40B4-BE49-F238E27FC236}">
                      <a16:creationId xmlns:a16="http://schemas.microsoft.com/office/drawing/2014/main" id="{3B1E76C0-C5A7-41C0-89A9-DC91A9466276}"/>
                    </a:ext>
                  </a:extLst>
                </p:cNvPr>
                <p:cNvSpPr txBox="1"/>
                <p:nvPr/>
              </p:nvSpPr>
              <p:spPr>
                <a:xfrm>
                  <a:off x="11518465" y="727763"/>
                  <a:ext cx="4748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200" dirty="0" err="1">
                      <a:solidFill>
                        <a:schemeClr val="bg1"/>
                      </a:solidFill>
                    </a:rPr>
                    <a:t>Slits</a:t>
                  </a:r>
                  <a:endParaRPr lang="fr-FR" sz="12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fr-FR" sz="1200" dirty="0">
                      <a:solidFill>
                        <a:schemeClr val="bg1"/>
                      </a:solidFill>
                    </a:rPr>
                    <a:t>43</a:t>
                  </a:r>
                </a:p>
              </p:txBody>
            </p:sp>
            <p:cxnSp>
              <p:nvCxnSpPr>
                <p:cNvPr id="71" name="Connecteur droit avec flèche 109">
                  <a:extLst>
                    <a:ext uri="{FF2B5EF4-FFF2-40B4-BE49-F238E27FC236}">
                      <a16:creationId xmlns:a16="http://schemas.microsoft.com/office/drawing/2014/main" id="{E1B5D840-3F79-4984-8C85-FE3DCC92578E}"/>
                    </a:ext>
                  </a:extLst>
                </p:cNvPr>
                <p:cNvCxnSpPr>
                  <a:cxnSpLocks/>
                  <a:endCxn id="70" idx="2"/>
                </p:cNvCxnSpPr>
                <p:nvPr/>
              </p:nvCxnSpPr>
              <p:spPr>
                <a:xfrm flipV="1">
                  <a:off x="11602722" y="1189428"/>
                  <a:ext cx="153148" cy="888294"/>
                </a:xfrm>
                <a:prstGeom prst="straightConnector1">
                  <a:avLst/>
                </a:prstGeom>
                <a:ln>
                  <a:headEnd type="oval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B269EC3-BBC5-4A27-A676-11015DA85B22}"/>
                    </a:ext>
                  </a:extLst>
                </p:cNvPr>
                <p:cNvSpPr/>
                <p:nvPr/>
              </p:nvSpPr>
              <p:spPr>
                <a:xfrm>
                  <a:off x="10581163" y="2090621"/>
                  <a:ext cx="349455" cy="2154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400" b="1" dirty="0">
                      <a:solidFill>
                        <a:srgbClr val="FF0000"/>
                      </a:solidFill>
                    </a:rPr>
                    <a:t>DP2</a:t>
                  </a:r>
                  <a:endParaRPr lang="en-GB" sz="14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2" name="ZoneTexte 99">
                <a:extLst>
                  <a:ext uri="{FF2B5EF4-FFF2-40B4-BE49-F238E27FC236}">
                    <a16:creationId xmlns:a16="http://schemas.microsoft.com/office/drawing/2014/main" id="{DB3A5158-6FBB-4B6F-B86F-93C554C3D4BC}"/>
                  </a:ext>
                </a:extLst>
              </p:cNvPr>
              <p:cNvSpPr txBox="1"/>
              <p:nvPr/>
            </p:nvSpPr>
            <p:spPr>
              <a:xfrm>
                <a:off x="8217466" y="389209"/>
                <a:ext cx="5223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600" b="1" baseline="30000" dirty="0"/>
                  <a:t>46</a:t>
                </a:r>
                <a:r>
                  <a:rPr lang="fr-FR" sz="1600" b="1" dirty="0"/>
                  <a:t>Ti</a:t>
                </a:r>
              </a:p>
            </p:txBody>
          </p:sp>
          <p:cxnSp>
            <p:nvCxnSpPr>
              <p:cNvPr id="63" name="Connecteur droit avec flèche 100">
                <a:extLst>
                  <a:ext uri="{FF2B5EF4-FFF2-40B4-BE49-F238E27FC236}">
                    <a16:creationId xmlns:a16="http://schemas.microsoft.com/office/drawing/2014/main" id="{295E5A85-47A6-4587-9998-11825D7E6773}"/>
                  </a:ext>
                </a:extLst>
              </p:cNvPr>
              <p:cNvCxnSpPr>
                <a:cxnSpLocks/>
                <a:stCxn id="62" idx="2"/>
              </p:cNvCxnSpPr>
              <p:nvPr/>
            </p:nvCxnSpPr>
            <p:spPr>
              <a:xfrm>
                <a:off x="8478660" y="727763"/>
                <a:ext cx="434246" cy="5089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ZoneTexte 67">
              <a:extLst>
                <a:ext uri="{FF2B5EF4-FFF2-40B4-BE49-F238E27FC236}">
                  <a16:creationId xmlns:a16="http://schemas.microsoft.com/office/drawing/2014/main" id="{537A6929-EDEB-4AE1-A3D9-F09B01645283}"/>
                </a:ext>
              </a:extLst>
            </p:cNvPr>
            <p:cNvSpPr txBox="1"/>
            <p:nvPr/>
          </p:nvSpPr>
          <p:spPr>
            <a:xfrm>
              <a:off x="5496307" y="4870853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dirty="0">
                  <a:solidFill>
                    <a:schemeClr val="bg1"/>
                  </a:solidFill>
                </a:rPr>
                <a:t>SiD4</a:t>
              </a:r>
            </a:p>
          </p:txBody>
        </p:sp>
        <p:cxnSp>
          <p:nvCxnSpPr>
            <p:cNvPr id="53" name="Connecteur droit avec flèche 69">
              <a:extLst>
                <a:ext uri="{FF2B5EF4-FFF2-40B4-BE49-F238E27FC236}">
                  <a16:creationId xmlns:a16="http://schemas.microsoft.com/office/drawing/2014/main" id="{336FDD2A-1C2E-4787-8851-9D65B6B012FD}"/>
                </a:ext>
              </a:extLst>
            </p:cNvPr>
            <p:cNvCxnSpPr>
              <a:cxnSpLocks/>
            </p:cNvCxnSpPr>
            <p:nvPr/>
          </p:nvCxnSpPr>
          <p:spPr>
            <a:xfrm>
              <a:off x="3528888" y="4489555"/>
              <a:ext cx="1967419" cy="542363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Forme libre 70">
              <a:extLst>
                <a:ext uri="{FF2B5EF4-FFF2-40B4-BE49-F238E27FC236}">
                  <a16:creationId xmlns:a16="http://schemas.microsoft.com/office/drawing/2014/main" id="{7B7D6B31-0B42-4995-AA2E-340B61D36A16}"/>
                </a:ext>
              </a:extLst>
            </p:cNvPr>
            <p:cNvSpPr/>
            <p:nvPr/>
          </p:nvSpPr>
          <p:spPr>
            <a:xfrm>
              <a:off x="2088804" y="4728850"/>
              <a:ext cx="79456" cy="284006"/>
            </a:xfrm>
            <a:custGeom>
              <a:avLst/>
              <a:gdLst>
                <a:gd name="connsiteX0" fmla="*/ 86397 w 86397"/>
                <a:gd name="connsiteY0" fmla="*/ 0 h 328320"/>
                <a:gd name="connsiteX1" fmla="*/ 0 w 86397"/>
                <a:gd name="connsiteY1" fmla="*/ 311040 h 328320"/>
                <a:gd name="connsiteX2" fmla="*/ 86397 w 86397"/>
                <a:gd name="connsiteY2" fmla="*/ 328320 h 328320"/>
                <a:gd name="connsiteX3" fmla="*/ 86397 w 86397"/>
                <a:gd name="connsiteY3" fmla="*/ 0 h 32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97" h="328320">
                  <a:moveTo>
                    <a:pt x="86397" y="0"/>
                  </a:moveTo>
                  <a:lnTo>
                    <a:pt x="0" y="311040"/>
                  </a:lnTo>
                  <a:lnTo>
                    <a:pt x="86397" y="328320"/>
                  </a:lnTo>
                  <a:lnTo>
                    <a:pt x="86397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55" name="ZoneTexte 73">
              <a:extLst>
                <a:ext uri="{FF2B5EF4-FFF2-40B4-BE49-F238E27FC236}">
                  <a16:creationId xmlns:a16="http://schemas.microsoft.com/office/drawing/2014/main" id="{AE4990A3-08C6-4FF2-8FCC-D43390572B7A}"/>
                </a:ext>
              </a:extLst>
            </p:cNvPr>
            <p:cNvSpPr txBox="1"/>
            <p:nvPr/>
          </p:nvSpPr>
          <p:spPr>
            <a:xfrm>
              <a:off x="1058120" y="5085249"/>
              <a:ext cx="1495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>
                  <a:solidFill>
                    <a:srgbClr val="FF0000"/>
                  </a:solidFill>
                </a:rPr>
                <a:t>560 µm Be degrader</a:t>
              </a:r>
            </a:p>
          </p:txBody>
        </p:sp>
        <p:sp>
          <p:nvSpPr>
            <p:cNvPr id="57" name="ZoneTexte 113">
              <a:extLst>
                <a:ext uri="{FF2B5EF4-FFF2-40B4-BE49-F238E27FC236}">
                  <a16:creationId xmlns:a16="http://schemas.microsoft.com/office/drawing/2014/main" id="{9011A427-B570-4FD3-B959-32EC4C952B50}"/>
                </a:ext>
              </a:extLst>
            </p:cNvPr>
            <p:cNvSpPr txBox="1"/>
            <p:nvPr/>
          </p:nvSpPr>
          <p:spPr>
            <a:xfrm>
              <a:off x="6993510" y="457025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dirty="0" err="1">
                  <a:solidFill>
                    <a:schemeClr val="bg1"/>
                  </a:solidFill>
                </a:rPr>
                <a:t>Slits</a:t>
              </a:r>
              <a:endParaRPr lang="fr-FR" sz="1200" dirty="0">
                <a:solidFill>
                  <a:schemeClr val="bg1"/>
                </a:solidFill>
              </a:endParaRPr>
            </a:p>
            <a:p>
              <a:pPr algn="ctr"/>
              <a:r>
                <a:rPr lang="fr-FR" sz="1200" dirty="0">
                  <a:solidFill>
                    <a:schemeClr val="bg1"/>
                  </a:solidFill>
                </a:rPr>
                <a:t>62</a:t>
              </a:r>
            </a:p>
          </p:txBody>
        </p:sp>
        <p:cxnSp>
          <p:nvCxnSpPr>
            <p:cNvPr id="58" name="Connecteur droit avec flèche 114">
              <a:extLst>
                <a:ext uri="{FF2B5EF4-FFF2-40B4-BE49-F238E27FC236}">
                  <a16:creationId xmlns:a16="http://schemas.microsoft.com/office/drawing/2014/main" id="{A21BA366-2806-4A1E-895E-75903A969821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7230915" y="3798464"/>
              <a:ext cx="47138" cy="771789"/>
            </a:xfrm>
            <a:prstGeom prst="straightConnector1">
              <a:avLst/>
            </a:prstGeom>
            <a:ln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ZoneTexte 116">
              <a:extLst>
                <a:ext uri="{FF2B5EF4-FFF2-40B4-BE49-F238E27FC236}">
                  <a16:creationId xmlns:a16="http://schemas.microsoft.com/office/drawing/2014/main" id="{B02BC07B-DD0E-46FA-A0BF-B79503EECC64}"/>
                </a:ext>
              </a:extLst>
            </p:cNvPr>
            <p:cNvSpPr txBox="1"/>
            <p:nvPr/>
          </p:nvSpPr>
          <p:spPr>
            <a:xfrm>
              <a:off x="5802954" y="4164587"/>
              <a:ext cx="880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>
                  <a:solidFill>
                    <a:schemeClr val="bg1"/>
                  </a:solidFill>
                </a:rPr>
                <a:t>Wien </a:t>
              </a:r>
              <a:r>
                <a:rPr lang="fr-FR" sz="1200" dirty="0" err="1">
                  <a:solidFill>
                    <a:schemeClr val="bg1"/>
                  </a:solidFill>
                </a:rPr>
                <a:t>filter</a:t>
              </a:r>
              <a:endParaRPr lang="fr-FR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60" name="Connecteur droit avec flèche 117">
              <a:extLst>
                <a:ext uri="{FF2B5EF4-FFF2-40B4-BE49-F238E27FC236}">
                  <a16:creationId xmlns:a16="http://schemas.microsoft.com/office/drawing/2014/main" id="{E613176E-7F18-4C58-8815-28C7FF6097C3}"/>
                </a:ext>
              </a:extLst>
            </p:cNvPr>
            <p:cNvCxnSpPr>
              <a:cxnSpLocks/>
              <a:endCxn id="59" idx="0"/>
            </p:cNvCxnSpPr>
            <p:nvPr/>
          </p:nvCxnSpPr>
          <p:spPr>
            <a:xfrm flipH="1">
              <a:off x="6243331" y="3835622"/>
              <a:ext cx="406450" cy="328965"/>
            </a:xfrm>
            <a:prstGeom prst="straightConnector1">
              <a:avLst/>
            </a:prstGeom>
            <a:ln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4361DBFD-C2B6-4CD9-A702-03471EF672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4" b="27714"/>
          <a:stretch/>
        </p:blipFill>
        <p:spPr>
          <a:xfrm>
            <a:off x="3536021" y="1240958"/>
            <a:ext cx="5119958" cy="21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42C6-AD93-46C6-9213-52D8AFFB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4771"/>
            <a:ext cx="10353762" cy="970450"/>
          </a:xfrm>
        </p:spPr>
        <p:txBody>
          <a:bodyPr>
            <a:normAutofit/>
          </a:bodyPr>
          <a:lstStyle/>
          <a:p>
            <a:r>
              <a:rPr lang="en-IN" sz="3200" dirty="0"/>
              <a:t>Choice of Projectile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BF650F-EADB-4A9D-9F60-0BB311804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03" y="1125221"/>
            <a:ext cx="9279594" cy="5173362"/>
          </a:xfrm>
        </p:spPr>
      </p:pic>
    </p:spTree>
    <p:extLst>
      <p:ext uri="{BB962C8B-B14F-4D97-AF65-F5344CB8AC3E}">
        <p14:creationId xmlns:p14="http://schemas.microsoft.com/office/powerpoint/2010/main" val="405251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67A98-C995-4EE1-99BC-2A15906EA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47" y="970450"/>
            <a:ext cx="10079706" cy="56343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3C7BA6-42A2-43AE-9041-61F0E5409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en-IN" sz="3200" dirty="0"/>
              <a:t>Target Thickness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4F4C3-A2E8-48FC-AE57-0D115448FBE3}"/>
              </a:ext>
            </a:extLst>
          </p:cNvPr>
          <p:cNvSpPr/>
          <p:nvPr/>
        </p:nvSpPr>
        <p:spPr>
          <a:xfrm>
            <a:off x="7256477" y="1551963"/>
            <a:ext cx="1610686" cy="176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82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42C6-AD93-46C6-9213-52D8AFFB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43002"/>
            <a:ext cx="10353762" cy="970450"/>
          </a:xfrm>
        </p:spPr>
        <p:txBody>
          <a:bodyPr/>
          <a:lstStyle/>
          <a:p>
            <a:r>
              <a:rPr lang="en-IN" dirty="0"/>
              <a:t>Nuclei Production After the Fragmentation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00590-1640-418F-A1FB-CDAC81F3B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t="25984"/>
          <a:stretch/>
        </p:blipFill>
        <p:spPr>
          <a:xfrm>
            <a:off x="3066057" y="2038525"/>
            <a:ext cx="8839888" cy="449649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E6B4C0F-4110-44A4-A3D0-A4437B877E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15" b="74512"/>
          <a:stretch/>
        </p:blipFill>
        <p:spPr>
          <a:xfrm>
            <a:off x="479002" y="3209837"/>
            <a:ext cx="2194784" cy="18258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5E1F94-30EB-4E6E-B36E-0A0567328F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8" t="50000" r="49999" b="40144"/>
          <a:stretch/>
        </p:blipFill>
        <p:spPr>
          <a:xfrm>
            <a:off x="3066057" y="3074565"/>
            <a:ext cx="3638026" cy="354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584E62-D2E3-4C7D-9E97-38A79804B117}"/>
              </a:ext>
            </a:extLst>
          </p:cNvPr>
          <p:cNvSpPr txBox="1"/>
          <p:nvPr/>
        </p:nvSpPr>
        <p:spPr>
          <a:xfrm>
            <a:off x="4202884" y="25166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42Ti</a:t>
            </a:r>
          </a:p>
        </p:txBody>
      </p:sp>
    </p:spTree>
    <p:extLst>
      <p:ext uri="{BB962C8B-B14F-4D97-AF65-F5344CB8AC3E}">
        <p14:creationId xmlns:p14="http://schemas.microsoft.com/office/powerpoint/2010/main" val="58075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42C6-AD93-46C6-9213-52D8AFFB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546" y="393562"/>
            <a:ext cx="10353762" cy="697007"/>
          </a:xfrm>
        </p:spPr>
        <p:txBody>
          <a:bodyPr>
            <a:normAutofit fontScale="90000"/>
          </a:bodyPr>
          <a:lstStyle/>
          <a:p>
            <a:r>
              <a:rPr lang="en-GB" dirty="0"/>
              <a:t>Effect of Slits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82436-105C-4BC8-BD7E-5B6BA340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8" y="1764159"/>
            <a:ext cx="5995332" cy="3329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59F630-F9CE-4554-B7A2-23F3FC262A81}"/>
              </a:ext>
            </a:extLst>
          </p:cNvPr>
          <p:cNvSpPr txBox="1"/>
          <p:nvPr/>
        </p:nvSpPr>
        <p:spPr>
          <a:xfrm>
            <a:off x="4281080" y="5967582"/>
            <a:ext cx="358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Production of </a:t>
            </a:r>
            <a:r>
              <a:rPr lang="fr-FR" sz="1800" b="1" baseline="30000" dirty="0"/>
              <a:t>42</a:t>
            </a:r>
            <a:r>
              <a:rPr lang="fr-FR" sz="1800" b="1" dirty="0"/>
              <a:t>Ti</a:t>
            </a:r>
            <a:r>
              <a:rPr lang="en-GB" dirty="0"/>
              <a:t> = 3.72e+4 </a:t>
            </a:r>
            <a:r>
              <a:rPr lang="en-GB" dirty="0" err="1"/>
              <a:t>pps</a:t>
            </a:r>
            <a:endParaRPr lang="en-GB" dirty="0"/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07F49C-17C3-4861-A4DA-EE1C9132D44F}"/>
              </a:ext>
            </a:extLst>
          </p:cNvPr>
          <p:cNvSpPr txBox="1"/>
          <p:nvPr/>
        </p:nvSpPr>
        <p:spPr>
          <a:xfrm>
            <a:off x="1316970" y="5321251"/>
            <a:ext cx="358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S31 = 0 _ + 7mm</a:t>
            </a:r>
          </a:p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57610-2506-4B16-9E91-0671AB1A9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88" y="1764158"/>
            <a:ext cx="6006780" cy="3327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D62AD2-B4CA-4EF9-87B8-57A8D259B398}"/>
              </a:ext>
            </a:extLst>
          </p:cNvPr>
          <p:cNvSpPr txBox="1"/>
          <p:nvPr/>
        </p:nvSpPr>
        <p:spPr>
          <a:xfrm>
            <a:off x="7771569" y="5321252"/>
            <a:ext cx="262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Momentum Distribution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490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42C6-AD93-46C6-9213-52D8AFFB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17321"/>
            <a:ext cx="10353762" cy="682304"/>
          </a:xfrm>
        </p:spPr>
        <p:txBody>
          <a:bodyPr>
            <a:normAutofit fontScale="90000"/>
          </a:bodyPr>
          <a:lstStyle/>
          <a:p>
            <a:r>
              <a:rPr lang="en-GB" dirty="0"/>
              <a:t>Effect of Slits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C9381F-C679-4BA2-9F7B-147153630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9717"/>
            <a:ext cx="5952601" cy="331856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27D34-4E71-4E45-9EC5-3750E50703BC}"/>
              </a:ext>
            </a:extLst>
          </p:cNvPr>
          <p:cNvSpPr txBox="1"/>
          <p:nvPr/>
        </p:nvSpPr>
        <p:spPr>
          <a:xfrm>
            <a:off x="3718682" y="5955262"/>
            <a:ext cx="47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Production of </a:t>
            </a:r>
            <a:r>
              <a:rPr lang="fr-FR" sz="1800" b="1" baseline="30000" dirty="0"/>
              <a:t>42</a:t>
            </a:r>
            <a:r>
              <a:rPr lang="fr-FR" sz="1800" b="1" dirty="0"/>
              <a:t>Ti</a:t>
            </a:r>
            <a:r>
              <a:rPr lang="en-GB" dirty="0"/>
              <a:t> = 2.74e+4 </a:t>
            </a:r>
            <a:r>
              <a:rPr lang="en-GB" dirty="0" err="1"/>
              <a:t>pps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935E1-E90D-4623-A4BB-4DD3C34D8CBD}"/>
              </a:ext>
            </a:extLst>
          </p:cNvPr>
          <p:cNvSpPr txBox="1"/>
          <p:nvPr/>
        </p:nvSpPr>
        <p:spPr>
          <a:xfrm>
            <a:off x="7280284" y="5317871"/>
            <a:ext cx="358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S43V = -5 _ + 5mm</a:t>
            </a:r>
          </a:p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C5500-2956-4EBB-987C-8AA8091E2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" y="1769717"/>
            <a:ext cx="5981388" cy="3329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2CAB2C-FAC8-4FE8-B3A3-6F62EDF69D4B}"/>
              </a:ext>
            </a:extLst>
          </p:cNvPr>
          <p:cNvSpPr txBox="1"/>
          <p:nvPr/>
        </p:nvSpPr>
        <p:spPr>
          <a:xfrm>
            <a:off x="1105858" y="5376440"/>
            <a:ext cx="358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S43H = -21mm _ + 21mm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119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42C6-AD93-46C6-9213-52D8AFFB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906" y="310393"/>
            <a:ext cx="10353762" cy="595618"/>
          </a:xfrm>
        </p:spPr>
        <p:txBody>
          <a:bodyPr>
            <a:normAutofit fontScale="90000"/>
          </a:bodyPr>
          <a:lstStyle/>
          <a:p>
            <a:r>
              <a:rPr lang="en-GB" dirty="0"/>
              <a:t>Effect of Be Wedge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0B700-1AD1-4D8D-851D-0788F039D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" y="1904300"/>
            <a:ext cx="5982192" cy="3343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FCD32-F3E6-43B7-9D73-1DDB4FD76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4300"/>
            <a:ext cx="6032490" cy="3343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07E519-2025-4294-8F83-3954368BB219}"/>
              </a:ext>
            </a:extLst>
          </p:cNvPr>
          <p:cNvSpPr txBox="1"/>
          <p:nvPr/>
        </p:nvSpPr>
        <p:spPr>
          <a:xfrm>
            <a:off x="2264376" y="5502350"/>
            <a:ext cx="158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 Wedge = 0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81D60-1115-478A-BC11-A9DE62EE7937}"/>
              </a:ext>
            </a:extLst>
          </p:cNvPr>
          <p:cNvSpPr txBox="1"/>
          <p:nvPr/>
        </p:nvSpPr>
        <p:spPr>
          <a:xfrm>
            <a:off x="8066850" y="5502350"/>
            <a:ext cx="209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 Wedge = 560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E8C24-E1FB-4507-B87C-E83BA15F1D51}"/>
              </a:ext>
            </a:extLst>
          </p:cNvPr>
          <p:cNvSpPr txBox="1"/>
          <p:nvPr/>
        </p:nvSpPr>
        <p:spPr>
          <a:xfrm>
            <a:off x="3718682" y="5955262"/>
            <a:ext cx="47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Production of </a:t>
            </a:r>
            <a:r>
              <a:rPr lang="fr-FR" sz="1800" b="1" baseline="30000" dirty="0"/>
              <a:t>42</a:t>
            </a:r>
            <a:r>
              <a:rPr lang="fr-FR" sz="1800" b="1" dirty="0"/>
              <a:t>Ti</a:t>
            </a:r>
            <a:r>
              <a:rPr lang="en-GB" dirty="0"/>
              <a:t> = 1.83e+4 </a:t>
            </a:r>
            <a:r>
              <a:rPr lang="en-GB" dirty="0" err="1"/>
              <a:t>pps</a:t>
            </a:r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E278A7-36E2-4E74-A506-91D9EEEF4753}"/>
              </a:ext>
            </a:extLst>
          </p:cNvPr>
          <p:cNvSpPr txBox="1">
            <a:spLocks/>
          </p:cNvSpPr>
          <p:nvPr/>
        </p:nvSpPr>
        <p:spPr>
          <a:xfrm>
            <a:off x="868821" y="1225102"/>
            <a:ext cx="10353762" cy="5956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000" dirty="0"/>
              <a:t>Fragment Identification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83297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42C6-AD93-46C6-9213-52D8AFFB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6865"/>
            <a:ext cx="10353762" cy="663311"/>
          </a:xfrm>
        </p:spPr>
        <p:txBody>
          <a:bodyPr>
            <a:normAutofit/>
          </a:bodyPr>
          <a:lstStyle/>
          <a:p>
            <a:r>
              <a:rPr lang="en-GB" sz="3200" dirty="0"/>
              <a:t>Effect of Wien Filter &amp; Slits</a:t>
            </a:r>
            <a:endParaRPr lang="en-IN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BDF045-D397-4018-AAF2-2EB3CCD67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1"/>
          <a:stretch/>
        </p:blipFill>
        <p:spPr>
          <a:xfrm>
            <a:off x="776317" y="1121898"/>
            <a:ext cx="1564072" cy="44206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921877-333A-42E0-A74A-70B4128BE702}"/>
              </a:ext>
            </a:extLst>
          </p:cNvPr>
          <p:cNvSpPr txBox="1"/>
          <p:nvPr/>
        </p:nvSpPr>
        <p:spPr>
          <a:xfrm>
            <a:off x="3366671" y="5738078"/>
            <a:ext cx="7927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Production of </a:t>
            </a:r>
            <a:r>
              <a:rPr lang="fr-FR" sz="1800" b="1" baseline="30000" dirty="0"/>
              <a:t>42</a:t>
            </a:r>
            <a:r>
              <a:rPr lang="fr-FR" sz="1800" b="1" dirty="0"/>
              <a:t>Ti</a:t>
            </a:r>
            <a:r>
              <a:rPr lang="en-GB" dirty="0"/>
              <a:t> = 1.54e+4 </a:t>
            </a:r>
            <a:r>
              <a:rPr lang="en-GB" dirty="0" err="1"/>
              <a:t>pps</a:t>
            </a:r>
            <a:endParaRPr lang="en-GB" dirty="0"/>
          </a:p>
          <a:p>
            <a:pPr algn="ctr"/>
            <a:r>
              <a:rPr lang="en-GB" dirty="0"/>
              <a:t>Wedge = 560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S62V = -1.5mm _ + 6mm</a:t>
            </a:r>
            <a:r>
              <a:rPr lang="en-GB" dirty="0"/>
              <a:t> &amp;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S61H = -22mm _ + 22mm &amp; S51 = -30mm _+ 25mm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93AF5-CC74-4783-B0E2-BFA59088C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33" y="1143149"/>
            <a:ext cx="7885348" cy="4399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16D763-E1E9-443F-8745-30E19401F981}"/>
              </a:ext>
            </a:extLst>
          </p:cNvPr>
          <p:cNvSpPr txBox="1"/>
          <p:nvPr/>
        </p:nvSpPr>
        <p:spPr>
          <a:xfrm>
            <a:off x="572646" y="5738078"/>
            <a:ext cx="1971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 = 3000 kV/m</a:t>
            </a:r>
          </a:p>
          <a:p>
            <a:pPr algn="ctr"/>
            <a:r>
              <a:rPr lang="en-GB" dirty="0"/>
              <a:t>B = 337.59 G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8842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255</Words>
  <Application>Microsoft Office PowerPoint</Application>
  <PresentationFormat>Widescreen</PresentationFormat>
  <Paragraphs>60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Calisto MT</vt:lpstr>
      <vt:lpstr>Times New Roman</vt:lpstr>
      <vt:lpstr>Wingdings 2</vt:lpstr>
      <vt:lpstr>Slate</vt:lpstr>
      <vt:lpstr>Production of 42Ti with LISE Spectrometer</vt:lpstr>
      <vt:lpstr>PowerPoint Presentation</vt:lpstr>
      <vt:lpstr>Choice of Projectile</vt:lpstr>
      <vt:lpstr>Target Thickness</vt:lpstr>
      <vt:lpstr>Nuclei Production After the Fragmentation</vt:lpstr>
      <vt:lpstr>Effect of Slits</vt:lpstr>
      <vt:lpstr>Effect of Slits</vt:lpstr>
      <vt:lpstr>Effect of Be Wedge</vt:lpstr>
      <vt:lpstr>Effect of Wien Filter &amp; Slits</vt:lpstr>
      <vt:lpstr>ΔΕ – TOF Fragment Identification </vt:lpstr>
      <vt:lpstr>Ion Implantation in the Tape</vt:lpstr>
      <vt:lpstr>ΔΕ – TOF Fragment Identification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Snehankit Pattnaik</dc:creator>
  <cp:lastModifiedBy>Snehankit Pattnaik</cp:lastModifiedBy>
  <cp:revision>23</cp:revision>
  <dcterms:created xsi:type="dcterms:W3CDTF">2020-11-25T00:58:21Z</dcterms:created>
  <dcterms:modified xsi:type="dcterms:W3CDTF">2020-11-26T11:58:52Z</dcterms:modified>
</cp:coreProperties>
</file>